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4" r:id="rId3"/>
    <p:sldId id="257" r:id="rId4"/>
    <p:sldId id="260" r:id="rId5"/>
    <p:sldId id="263" r:id="rId6"/>
    <p:sldId id="266" r:id="rId7"/>
    <p:sldId id="269" r:id="rId8"/>
    <p:sldId id="274" r:id="rId9"/>
    <p:sldId id="285" r:id="rId10"/>
    <p:sldId id="287" r:id="rId11"/>
    <p:sldId id="288" r:id="rId12"/>
    <p:sldId id="270" r:id="rId13"/>
    <p:sldId id="277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576" autoAdjust="0"/>
  </p:normalViewPr>
  <p:slideViewPr>
    <p:cSldViewPr>
      <p:cViewPr varScale="1">
        <p:scale>
          <a:sx n="84" d="100"/>
          <a:sy n="84" d="100"/>
        </p:scale>
        <p:origin x="-90" y="-10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4BCE3A-2D05-4ED3-A5FC-108F020CF78A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106DC33-A037-43BC-89F6-5F5300E04C6B}">
      <dgm:prSet custT="1"/>
      <dgm:spPr/>
      <dgm:t>
        <a:bodyPr/>
        <a:lstStyle/>
        <a:p>
          <a:pPr algn="ctr"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Первичная профсоюзная организация студентов СФУ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AB2EA5F-CF90-47CA-B293-9D6EFB2AC693}" type="parTrans" cxnId="{371BF7E8-8AE6-484B-8EF7-7A2529F9CFBE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5DCF792C-54F6-43A9-BEB3-BDFCD0A1C3B1}" type="sibTrans" cxnId="{371BF7E8-8AE6-484B-8EF7-7A2529F9CFBE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DDA3AE8C-7C12-4626-A1AA-3F5DD78CB09A}">
      <dgm:prSet custT="1"/>
      <dgm:spPr/>
      <dgm:t>
        <a:bodyPr/>
        <a:lstStyle/>
        <a:p>
          <a:pPr algn="ctr"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Институт психологии и педагогики развития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BAAF70-AF62-4F60-AA2C-B0409183AA21}" type="parTrans" cxnId="{B546370A-948F-4E14-BF27-20B45496EE54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97B7B216-B012-43A7-8861-22BE3897B9CC}" type="sibTrans" cxnId="{B546370A-948F-4E14-BF27-20B45496EE54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36204023-86E2-453F-8B96-F3B0C39EF1A8}">
      <dgm:prSet custT="1"/>
      <dgm:spPr/>
      <dgm:t>
        <a:bodyPr/>
        <a:lstStyle/>
        <a:p>
          <a:pPr algn="ctr"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Радиостудия «Дорожное радио»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36AFF5-3206-43F5-8540-4D314BA489AF}" type="parTrans" cxnId="{17720486-6FB8-43DE-ACD2-C9D65F0CFD87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818E53F9-E94D-477F-A3EB-1AA1B8CEB5C9}" type="sibTrans" cxnId="{17720486-6FB8-43DE-ACD2-C9D65F0CFD87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DBE13E0B-AF94-45FB-8761-5520433F09C2}">
      <dgm:prSet custT="1"/>
      <dgm:spPr/>
      <dgm:t>
        <a:bodyPr/>
        <a:lstStyle/>
        <a:p>
          <a:pPr algn="ctr"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Проектный институт </a:t>
          </a:r>
          <a:r>
            <a:rPr lang="ru-RU" sz="16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РН-Красноярск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НИПИнефть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Нефтяная компания «Роснефть»</a:t>
          </a:r>
        </a:p>
      </dgm:t>
    </dgm:pt>
    <dgm:pt modelId="{34AE12D0-B33D-42AA-B07B-20AA8C0CC2A4}" type="parTrans" cxnId="{25784B82-D59F-4918-B9CC-A9A8DC8345D3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2154E4CB-2BA8-4598-A328-14499CCC836E}" type="sibTrans" cxnId="{25784B82-D59F-4918-B9CC-A9A8DC8345D3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2B89878D-C387-4CB8-97A4-5466B1C20E0C}">
      <dgm:prSet custT="1"/>
      <dgm:spPr/>
      <dgm:t>
        <a:bodyPr/>
        <a:lstStyle/>
        <a:p>
          <a:pPr algn="ctr"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Молодежный  центр октябрьского района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4CADDF-A021-440E-B118-1501B89A3F53}" type="parTrans" cxnId="{9BF80845-2A27-44ED-A75D-301E61F6DDB7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9AAA11C6-F35A-45E0-A451-3DC1EF6340AA}" type="sibTrans" cxnId="{9BF80845-2A27-44ED-A75D-301E61F6DDB7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C089C6B9-B9BB-4C83-B0E8-F35458BE7518}">
      <dgm:prSet custT="1"/>
      <dgm:spPr/>
      <dgm:t>
        <a:bodyPr/>
        <a:lstStyle/>
        <a:p>
          <a:pPr algn="ctr"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Сибирский федеральный университет  Институт педагогики психологии и социологии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E44ED0-CB9D-4CF0-A380-34BD84B442D9}" type="parTrans" cxnId="{F7859BDE-9BD3-4494-8EA7-B028A41AD6F7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A5660B03-30E0-4EA0-BCE4-13D2BB6CB471}" type="sibTrans" cxnId="{F7859BDE-9BD3-4494-8EA7-B028A41AD6F7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0DD740EA-451F-4360-A61F-0A39F09CC88F}">
      <dgm:prSet custT="1"/>
      <dgm:spPr/>
      <dgm:t>
        <a:bodyPr/>
        <a:lstStyle/>
        <a:p>
          <a:pPr algn="ctr"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Негосударственное общественное учреждение «УМКА»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49489B-80CD-4C47-8504-FA12A70C2B50}" type="parTrans" cxnId="{C180E1B7-3CFD-4CC1-8285-B20920FB3339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67FF5087-85FD-485D-97CA-ECB74A4A9857}" type="sibTrans" cxnId="{C180E1B7-3CFD-4CC1-8285-B20920FB3339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BBEAE45D-A99E-4320-AEFD-0910CBFBD026}" type="pres">
      <dgm:prSet presAssocID="{1E4BCE3A-2D05-4ED3-A5FC-108F020CF7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53E7CC-0CA8-45C4-9BC7-C70576341BA4}" type="pres">
      <dgm:prSet presAssocID="{9106DC33-A037-43BC-89F6-5F5300E04C6B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C9D04-CEEC-4D79-BE5E-AEAE131251E5}" type="pres">
      <dgm:prSet presAssocID="{5DCF792C-54F6-43A9-BEB3-BDFCD0A1C3B1}" presName="spacer" presStyleCnt="0"/>
      <dgm:spPr/>
    </dgm:pt>
    <dgm:pt modelId="{CBC7C4BF-2FE1-41BE-BC30-F653ABBC9978}" type="pres">
      <dgm:prSet presAssocID="{DDA3AE8C-7C12-4626-A1AA-3F5DD78CB09A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06CDED-8B80-406C-8140-F2AEB2E9C526}" type="pres">
      <dgm:prSet presAssocID="{97B7B216-B012-43A7-8861-22BE3897B9CC}" presName="spacer" presStyleCnt="0"/>
      <dgm:spPr/>
    </dgm:pt>
    <dgm:pt modelId="{EFEBE219-9BA1-4E62-B1E7-00A275B5B430}" type="pres">
      <dgm:prSet presAssocID="{36204023-86E2-453F-8B96-F3B0C39EF1A8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EA777-9A9D-4ECB-828D-8A49B1A87BB7}" type="pres">
      <dgm:prSet presAssocID="{818E53F9-E94D-477F-A3EB-1AA1B8CEB5C9}" presName="spacer" presStyleCnt="0"/>
      <dgm:spPr/>
    </dgm:pt>
    <dgm:pt modelId="{7D30792D-AE26-4F1B-B810-BBC22F706C8E}" type="pres">
      <dgm:prSet presAssocID="{DBE13E0B-AF94-45FB-8761-5520433F09C2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D1C37A-1A03-4680-9AC7-F795E741B14E}" type="pres">
      <dgm:prSet presAssocID="{2154E4CB-2BA8-4598-A328-14499CCC836E}" presName="spacer" presStyleCnt="0"/>
      <dgm:spPr/>
    </dgm:pt>
    <dgm:pt modelId="{92BA2F43-E1DA-487E-BDF1-99D1162CB98D}" type="pres">
      <dgm:prSet presAssocID="{2B89878D-C387-4CB8-97A4-5466B1C20E0C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27BF4-8689-4F42-9617-AB9C01EE6F6A}" type="pres">
      <dgm:prSet presAssocID="{9AAA11C6-F35A-45E0-A451-3DC1EF6340AA}" presName="spacer" presStyleCnt="0"/>
      <dgm:spPr/>
    </dgm:pt>
    <dgm:pt modelId="{C1E26BFF-4F5B-4C01-B4DF-4CCED60091CF}" type="pres">
      <dgm:prSet presAssocID="{C089C6B9-B9BB-4C83-B0E8-F35458BE7518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6CB350-B3C2-4366-A2EC-FD49B0716A28}" type="pres">
      <dgm:prSet presAssocID="{A5660B03-30E0-4EA0-BCE4-13D2BB6CB471}" presName="spacer" presStyleCnt="0"/>
      <dgm:spPr/>
    </dgm:pt>
    <dgm:pt modelId="{E5C53F8C-EF90-4949-9A85-F1E57F7FE1CE}" type="pres">
      <dgm:prSet presAssocID="{0DD740EA-451F-4360-A61F-0A39F09CC88F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2F4F7A-A958-428F-B3DF-D0B28576374A}" type="presOf" srcId="{DDA3AE8C-7C12-4626-A1AA-3F5DD78CB09A}" destId="{CBC7C4BF-2FE1-41BE-BC30-F653ABBC9978}" srcOrd="0" destOrd="0" presId="urn:microsoft.com/office/officeart/2005/8/layout/vList2"/>
    <dgm:cxn modelId="{371BF7E8-8AE6-484B-8EF7-7A2529F9CFBE}" srcId="{1E4BCE3A-2D05-4ED3-A5FC-108F020CF78A}" destId="{9106DC33-A037-43BC-89F6-5F5300E04C6B}" srcOrd="0" destOrd="0" parTransId="{4AB2EA5F-CF90-47CA-B293-9D6EFB2AC693}" sibTransId="{5DCF792C-54F6-43A9-BEB3-BDFCD0A1C3B1}"/>
    <dgm:cxn modelId="{83768852-D183-44F0-B59F-2D552F16F57B}" type="presOf" srcId="{0DD740EA-451F-4360-A61F-0A39F09CC88F}" destId="{E5C53F8C-EF90-4949-9A85-F1E57F7FE1CE}" srcOrd="0" destOrd="0" presId="urn:microsoft.com/office/officeart/2005/8/layout/vList2"/>
    <dgm:cxn modelId="{4D5C6FB2-ADCE-4757-99B3-0C62CCB43CA7}" type="presOf" srcId="{1E4BCE3A-2D05-4ED3-A5FC-108F020CF78A}" destId="{BBEAE45D-A99E-4320-AEFD-0910CBFBD026}" srcOrd="0" destOrd="0" presId="urn:microsoft.com/office/officeart/2005/8/layout/vList2"/>
    <dgm:cxn modelId="{17720486-6FB8-43DE-ACD2-C9D65F0CFD87}" srcId="{1E4BCE3A-2D05-4ED3-A5FC-108F020CF78A}" destId="{36204023-86E2-453F-8B96-F3B0C39EF1A8}" srcOrd="2" destOrd="0" parTransId="{2036AFF5-3206-43F5-8540-4D314BA489AF}" sibTransId="{818E53F9-E94D-477F-A3EB-1AA1B8CEB5C9}"/>
    <dgm:cxn modelId="{F7859BDE-9BD3-4494-8EA7-B028A41AD6F7}" srcId="{1E4BCE3A-2D05-4ED3-A5FC-108F020CF78A}" destId="{C089C6B9-B9BB-4C83-B0E8-F35458BE7518}" srcOrd="5" destOrd="0" parTransId="{37E44ED0-CB9D-4CF0-A380-34BD84B442D9}" sibTransId="{A5660B03-30E0-4EA0-BCE4-13D2BB6CB471}"/>
    <dgm:cxn modelId="{9BF80845-2A27-44ED-A75D-301E61F6DDB7}" srcId="{1E4BCE3A-2D05-4ED3-A5FC-108F020CF78A}" destId="{2B89878D-C387-4CB8-97A4-5466B1C20E0C}" srcOrd="4" destOrd="0" parTransId="{594CADDF-A021-440E-B118-1501B89A3F53}" sibTransId="{9AAA11C6-F35A-45E0-A451-3DC1EF6340AA}"/>
    <dgm:cxn modelId="{AC447F83-1592-4F37-9C7A-F1B420FCF9EB}" type="presOf" srcId="{2B89878D-C387-4CB8-97A4-5466B1C20E0C}" destId="{92BA2F43-E1DA-487E-BDF1-99D1162CB98D}" srcOrd="0" destOrd="0" presId="urn:microsoft.com/office/officeart/2005/8/layout/vList2"/>
    <dgm:cxn modelId="{6E1ECA6E-E3C2-4CB5-936E-333CB3A732E8}" type="presOf" srcId="{36204023-86E2-453F-8B96-F3B0C39EF1A8}" destId="{EFEBE219-9BA1-4E62-B1E7-00A275B5B430}" srcOrd="0" destOrd="0" presId="urn:microsoft.com/office/officeart/2005/8/layout/vList2"/>
    <dgm:cxn modelId="{B546370A-948F-4E14-BF27-20B45496EE54}" srcId="{1E4BCE3A-2D05-4ED3-A5FC-108F020CF78A}" destId="{DDA3AE8C-7C12-4626-A1AA-3F5DD78CB09A}" srcOrd="1" destOrd="0" parTransId="{F9BAAF70-AF62-4F60-AA2C-B0409183AA21}" sibTransId="{97B7B216-B012-43A7-8861-22BE3897B9CC}"/>
    <dgm:cxn modelId="{EE29AB05-DDD8-49A5-ACA1-5E48ABAF9319}" type="presOf" srcId="{DBE13E0B-AF94-45FB-8761-5520433F09C2}" destId="{7D30792D-AE26-4F1B-B810-BBC22F706C8E}" srcOrd="0" destOrd="0" presId="urn:microsoft.com/office/officeart/2005/8/layout/vList2"/>
    <dgm:cxn modelId="{C180E1B7-3CFD-4CC1-8285-B20920FB3339}" srcId="{1E4BCE3A-2D05-4ED3-A5FC-108F020CF78A}" destId="{0DD740EA-451F-4360-A61F-0A39F09CC88F}" srcOrd="6" destOrd="0" parTransId="{1E49489B-80CD-4C47-8504-FA12A70C2B50}" sibTransId="{67FF5087-85FD-485D-97CA-ECB74A4A9857}"/>
    <dgm:cxn modelId="{25784B82-D59F-4918-B9CC-A9A8DC8345D3}" srcId="{1E4BCE3A-2D05-4ED3-A5FC-108F020CF78A}" destId="{DBE13E0B-AF94-45FB-8761-5520433F09C2}" srcOrd="3" destOrd="0" parTransId="{34AE12D0-B33D-42AA-B07B-20AA8C0CC2A4}" sibTransId="{2154E4CB-2BA8-4598-A328-14499CCC836E}"/>
    <dgm:cxn modelId="{EC4F5160-4182-4F26-A711-E75DD3662D75}" type="presOf" srcId="{9106DC33-A037-43BC-89F6-5F5300E04C6B}" destId="{C953E7CC-0CA8-45C4-9BC7-C70576341BA4}" srcOrd="0" destOrd="0" presId="urn:microsoft.com/office/officeart/2005/8/layout/vList2"/>
    <dgm:cxn modelId="{B05F4687-AE33-49A1-B162-F0BF3F15BF30}" type="presOf" srcId="{C089C6B9-B9BB-4C83-B0E8-F35458BE7518}" destId="{C1E26BFF-4F5B-4C01-B4DF-4CCED60091CF}" srcOrd="0" destOrd="0" presId="urn:microsoft.com/office/officeart/2005/8/layout/vList2"/>
    <dgm:cxn modelId="{1D5D13CE-34E3-4427-A201-2850E5A9BE74}" type="presParOf" srcId="{BBEAE45D-A99E-4320-AEFD-0910CBFBD026}" destId="{C953E7CC-0CA8-45C4-9BC7-C70576341BA4}" srcOrd="0" destOrd="0" presId="urn:microsoft.com/office/officeart/2005/8/layout/vList2"/>
    <dgm:cxn modelId="{B1E49211-BDEF-497D-8E7E-FB062E33DCBC}" type="presParOf" srcId="{BBEAE45D-A99E-4320-AEFD-0910CBFBD026}" destId="{B98C9D04-CEEC-4D79-BE5E-AEAE131251E5}" srcOrd="1" destOrd="0" presId="urn:microsoft.com/office/officeart/2005/8/layout/vList2"/>
    <dgm:cxn modelId="{24763CFC-6E33-4F72-9AA8-4AFF5BB948EA}" type="presParOf" srcId="{BBEAE45D-A99E-4320-AEFD-0910CBFBD026}" destId="{CBC7C4BF-2FE1-41BE-BC30-F653ABBC9978}" srcOrd="2" destOrd="0" presId="urn:microsoft.com/office/officeart/2005/8/layout/vList2"/>
    <dgm:cxn modelId="{890D048F-6A5C-4DFD-9B1A-B0B76E38D00E}" type="presParOf" srcId="{BBEAE45D-A99E-4320-AEFD-0910CBFBD026}" destId="{B106CDED-8B80-406C-8140-F2AEB2E9C526}" srcOrd="3" destOrd="0" presId="urn:microsoft.com/office/officeart/2005/8/layout/vList2"/>
    <dgm:cxn modelId="{61EF7C43-D952-42CD-B091-B543655EBEC5}" type="presParOf" srcId="{BBEAE45D-A99E-4320-AEFD-0910CBFBD026}" destId="{EFEBE219-9BA1-4E62-B1E7-00A275B5B430}" srcOrd="4" destOrd="0" presId="urn:microsoft.com/office/officeart/2005/8/layout/vList2"/>
    <dgm:cxn modelId="{8122AA22-668B-49DA-9137-36A6E813DC77}" type="presParOf" srcId="{BBEAE45D-A99E-4320-AEFD-0910CBFBD026}" destId="{372EA777-9A9D-4ECB-828D-8A49B1A87BB7}" srcOrd="5" destOrd="0" presId="urn:microsoft.com/office/officeart/2005/8/layout/vList2"/>
    <dgm:cxn modelId="{2844578F-021F-4690-89A4-5A03938493E8}" type="presParOf" srcId="{BBEAE45D-A99E-4320-AEFD-0910CBFBD026}" destId="{7D30792D-AE26-4F1B-B810-BBC22F706C8E}" srcOrd="6" destOrd="0" presId="urn:microsoft.com/office/officeart/2005/8/layout/vList2"/>
    <dgm:cxn modelId="{AA75C521-69CA-4E14-AC70-38827F5EA8FD}" type="presParOf" srcId="{BBEAE45D-A99E-4320-AEFD-0910CBFBD026}" destId="{C4D1C37A-1A03-4680-9AC7-F795E741B14E}" srcOrd="7" destOrd="0" presId="urn:microsoft.com/office/officeart/2005/8/layout/vList2"/>
    <dgm:cxn modelId="{DFAD698D-F210-4CE4-8403-E6D47CB765FA}" type="presParOf" srcId="{BBEAE45D-A99E-4320-AEFD-0910CBFBD026}" destId="{92BA2F43-E1DA-487E-BDF1-99D1162CB98D}" srcOrd="8" destOrd="0" presId="urn:microsoft.com/office/officeart/2005/8/layout/vList2"/>
    <dgm:cxn modelId="{9CD440C2-DA5A-4B83-A78C-DE0117314AAD}" type="presParOf" srcId="{BBEAE45D-A99E-4320-AEFD-0910CBFBD026}" destId="{FD027BF4-8689-4F42-9617-AB9C01EE6F6A}" srcOrd="9" destOrd="0" presId="urn:microsoft.com/office/officeart/2005/8/layout/vList2"/>
    <dgm:cxn modelId="{9C7A2509-A5CB-449E-A4C8-06C79BD2A1FB}" type="presParOf" srcId="{BBEAE45D-A99E-4320-AEFD-0910CBFBD026}" destId="{C1E26BFF-4F5B-4C01-B4DF-4CCED60091CF}" srcOrd="10" destOrd="0" presId="urn:microsoft.com/office/officeart/2005/8/layout/vList2"/>
    <dgm:cxn modelId="{2FEFDE19-A80F-4E0D-B6E0-EA7A4FD69CBC}" type="presParOf" srcId="{BBEAE45D-A99E-4320-AEFD-0910CBFBD026}" destId="{146CB350-B3C2-4366-A2EC-FD49B0716A28}" srcOrd="11" destOrd="0" presId="urn:microsoft.com/office/officeart/2005/8/layout/vList2"/>
    <dgm:cxn modelId="{DF2E4700-3E13-400C-AA68-B32A71CDE405}" type="presParOf" srcId="{BBEAE45D-A99E-4320-AEFD-0910CBFBD026}" destId="{E5C53F8C-EF90-4949-9A85-F1E57F7FE1C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3E7CC-0CA8-45C4-9BC7-C70576341BA4}">
      <dsp:nvSpPr>
        <dsp:cNvPr id="0" name=""/>
        <dsp:cNvSpPr/>
      </dsp:nvSpPr>
      <dsp:spPr>
        <a:xfrm>
          <a:off x="0" y="46919"/>
          <a:ext cx="8229600" cy="430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Первичная профсоюзная организация студентов СФУ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018" y="67937"/>
        <a:ext cx="8187564" cy="388524"/>
      </dsp:txXfrm>
    </dsp:sp>
    <dsp:sp modelId="{CBC7C4BF-2FE1-41BE-BC30-F653ABBC9978}">
      <dsp:nvSpPr>
        <dsp:cNvPr id="0" name=""/>
        <dsp:cNvSpPr/>
      </dsp:nvSpPr>
      <dsp:spPr>
        <a:xfrm>
          <a:off x="0" y="543719"/>
          <a:ext cx="8229600" cy="4305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Институт психологии и педагогики развития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018" y="564737"/>
        <a:ext cx="8187564" cy="388524"/>
      </dsp:txXfrm>
    </dsp:sp>
    <dsp:sp modelId="{EFEBE219-9BA1-4E62-B1E7-00A275B5B430}">
      <dsp:nvSpPr>
        <dsp:cNvPr id="0" name=""/>
        <dsp:cNvSpPr/>
      </dsp:nvSpPr>
      <dsp:spPr>
        <a:xfrm>
          <a:off x="0" y="1040519"/>
          <a:ext cx="8229600" cy="4305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Радиостудия «Дорожное радио»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018" y="1061537"/>
        <a:ext cx="8187564" cy="388524"/>
      </dsp:txXfrm>
    </dsp:sp>
    <dsp:sp modelId="{7D30792D-AE26-4F1B-B810-BBC22F706C8E}">
      <dsp:nvSpPr>
        <dsp:cNvPr id="0" name=""/>
        <dsp:cNvSpPr/>
      </dsp:nvSpPr>
      <dsp:spPr>
        <a:xfrm>
          <a:off x="0" y="1537319"/>
          <a:ext cx="8229600" cy="4305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Проектный институт </a:t>
          </a:r>
          <a:r>
            <a:rPr lang="ru-RU" sz="16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РН-Красноярск</a:t>
          </a: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НИПИнефть</a:t>
          </a: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Нефтяная компания «Роснефть»</a:t>
          </a:r>
        </a:p>
      </dsp:txBody>
      <dsp:txXfrm>
        <a:off x="21018" y="1558337"/>
        <a:ext cx="8187564" cy="388524"/>
      </dsp:txXfrm>
    </dsp:sp>
    <dsp:sp modelId="{92BA2F43-E1DA-487E-BDF1-99D1162CB98D}">
      <dsp:nvSpPr>
        <dsp:cNvPr id="0" name=""/>
        <dsp:cNvSpPr/>
      </dsp:nvSpPr>
      <dsp:spPr>
        <a:xfrm>
          <a:off x="0" y="2034120"/>
          <a:ext cx="8229600" cy="4305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Молодежный  центр октябрьского района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018" y="2055138"/>
        <a:ext cx="8187564" cy="388524"/>
      </dsp:txXfrm>
    </dsp:sp>
    <dsp:sp modelId="{C1E26BFF-4F5B-4C01-B4DF-4CCED60091CF}">
      <dsp:nvSpPr>
        <dsp:cNvPr id="0" name=""/>
        <dsp:cNvSpPr/>
      </dsp:nvSpPr>
      <dsp:spPr>
        <a:xfrm>
          <a:off x="0" y="2530920"/>
          <a:ext cx="8229600" cy="430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Сибирский федеральный университет  Институт педагогики психологии и социологии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018" y="2551938"/>
        <a:ext cx="8187564" cy="388524"/>
      </dsp:txXfrm>
    </dsp:sp>
    <dsp:sp modelId="{E5C53F8C-EF90-4949-9A85-F1E57F7FE1CE}">
      <dsp:nvSpPr>
        <dsp:cNvPr id="0" name=""/>
        <dsp:cNvSpPr/>
      </dsp:nvSpPr>
      <dsp:spPr>
        <a:xfrm>
          <a:off x="0" y="3027719"/>
          <a:ext cx="8229600" cy="4305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Негосударственное общественное учреждение «УМКА»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018" y="3048737"/>
        <a:ext cx="8187564" cy="388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3AF98-01FC-46C1-BC69-6D4DCA0499C2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0F71F-3271-46D8-9B11-EAF705A368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087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0F71F-3271-46D8-9B11-EAF705A368D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FD544-7527-4D1D-8BD1-35527DC45C2A}" type="datetimeFigureOut">
              <a:rPr lang="en-US"/>
              <a:pPr>
                <a:defRPr/>
              </a:pPr>
              <a:t>11/16/2011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C953D-75E0-44C6-94F1-C997608575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9EEDB-F7D2-4A4E-B743-B99FBEB7AE63}" type="datetimeFigureOut">
              <a:rPr lang="en-US"/>
              <a:pPr>
                <a:defRPr/>
              </a:pPr>
              <a:t>11/16/2011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16359-D90A-43F9-BC3E-34E87730FE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38557-B169-472A-B37D-378459496BB7}" type="datetimeFigureOut">
              <a:rPr lang="en-US"/>
              <a:pPr>
                <a:defRPr/>
              </a:pPr>
              <a:t>11/16/2011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8DD99-826E-44ED-8D43-41BFC63A8C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66C05-4F6A-4DB6-A8E5-0FAABE475E14}" type="datetimeFigureOut">
              <a:rPr lang="en-US"/>
              <a:pPr>
                <a:defRPr/>
              </a:pPr>
              <a:t>11/16/2011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00CFA-1A62-47F9-B00D-5B431C2795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7BF24-2F91-4782-8B14-E713E16B0D2A}" type="datetimeFigureOut">
              <a:rPr lang="en-US"/>
              <a:pPr>
                <a:defRPr/>
              </a:pPr>
              <a:t>11/16/2011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800AB-E726-492F-A836-78E29338FD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25724-1879-4D24-8624-62E8AA8B3652}" type="datetimeFigureOut">
              <a:rPr lang="en-US"/>
              <a:pPr>
                <a:defRPr/>
              </a:pPr>
              <a:t>11/16/2011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8778E-7880-4073-A64A-E1D0A1A3C7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76783-38F0-4A95-A233-1459ED2FFA12}" type="datetimeFigureOut">
              <a:rPr lang="en-US"/>
              <a:pPr>
                <a:defRPr/>
              </a:pPr>
              <a:t>11/16/2011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29A38-DD15-467A-AFBD-A5E5E7C2B8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3B039-ECE8-45DC-A6D0-D83D7B54447A}" type="datetimeFigureOut">
              <a:rPr lang="en-US"/>
              <a:pPr>
                <a:defRPr/>
              </a:pPr>
              <a:t>11/16/2011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13B68-1320-44E9-B407-E11B005A25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322DF-56FF-4F9A-82D1-8EA4F4EDCC5F}" type="datetimeFigureOut">
              <a:rPr lang="en-US"/>
              <a:pPr>
                <a:defRPr/>
              </a:pPr>
              <a:t>11/16/2011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E55DD-A850-4F7F-BE41-C68B5B37A1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A9469-56A4-473D-91C1-5428F70BE3DC}" type="datetimeFigureOut">
              <a:rPr lang="en-US"/>
              <a:pPr>
                <a:defRPr/>
              </a:pPr>
              <a:t>11/16/2011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5CDCD-6D96-4691-9C5E-32D0CC3405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E9622-5223-4B8C-9B1B-EE1A077ED10E}" type="datetimeFigureOut">
              <a:rPr lang="en-US"/>
              <a:pPr>
                <a:defRPr/>
              </a:pPr>
              <a:t>11/16/2011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AB9A4-66FF-4D27-AB90-2A535A7BBC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13C574-5EF7-4A23-9E0A-D60D66458FF8}" type="datetimeFigureOut">
              <a:rPr lang="en-US"/>
              <a:pPr>
                <a:defRPr/>
              </a:pPr>
              <a:t>11/16/2011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4B41C4-5691-47CB-9870-892187B4EF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3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Проект </a:t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«Ярмарка возможностей»</a:t>
            </a:r>
          </a:p>
        </p:txBody>
      </p:sp>
      <p:sp>
        <p:nvSpPr>
          <p:cNvPr id="2051" name="Прямоугольник 5"/>
          <p:cNvSpPr>
            <a:spLocks noChangeArrowheads="1"/>
          </p:cNvSpPr>
          <p:nvPr/>
        </p:nvSpPr>
        <p:spPr bwMode="auto">
          <a:xfrm>
            <a:off x="2819400" y="5867400"/>
            <a:ext cx="632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При поддержке краевой грантовой программы «Социальное партнерство во имя развития»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0"/>
            <a:ext cx="9144000" cy="1600200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9" name="Picture 5" descr="D:\!Рабочие документы\!ГРАНТ  ЯРМАРКА возможностей\логотип МБК.jpg"/>
          <p:cNvPicPr>
            <a:picLocks noChangeAspect="1" noChangeArrowheads="1"/>
          </p:cNvPicPr>
          <p:nvPr/>
        </p:nvPicPr>
        <p:blipFill>
          <a:blip r:embed="rId2" cstate="print"/>
          <a:srcRect l="5700" t="3333" r="60423" b="34444"/>
          <a:stretch>
            <a:fillRect/>
          </a:stretch>
        </p:blipFill>
        <p:spPr bwMode="auto">
          <a:xfrm>
            <a:off x="0" y="1"/>
            <a:ext cx="1524000" cy="1641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600200" y="-184150"/>
            <a:ext cx="73152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 sz="2400" b="1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400" b="1">
                <a:latin typeface="Calibri" pitchFamily="34" charset="0"/>
                <a:cs typeface="Times New Roman" pitchFamily="18" charset="0"/>
              </a:rPr>
              <a:t>Красноярская городская детская общественная организация</a:t>
            </a:r>
          </a:p>
          <a:p>
            <a:pPr algn="ctr" eaLnBrk="0" hangingPunct="0"/>
            <a:r>
              <a:rPr lang="ru-RU" sz="2400" b="1">
                <a:latin typeface="Calibri" pitchFamily="34" charset="0"/>
                <a:cs typeface="Times New Roman" pitchFamily="18" charset="0"/>
              </a:rPr>
              <a:t> «Мир без конфронтации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»  </a:t>
            </a:r>
          </a:p>
        </p:txBody>
      </p:sp>
    </p:spTree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0" y="5708650"/>
            <a:ext cx="9144000" cy="1149350"/>
            <a:chOff x="0" y="5709137"/>
            <a:chExt cx="9144000" cy="114886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5791652"/>
              <a:ext cx="9144000" cy="106634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r>
                <a:rPr lang="ru-RU" sz="2800">
                  <a:solidFill>
                    <a:schemeClr val="tx1"/>
                  </a:solidFill>
                  <a:latin typeface="Monotype Corsiva" pitchFamily="66" charset="0"/>
                  <a:cs typeface="Times New Roman" pitchFamily="18" charset="0"/>
                </a:rPr>
                <a:t>КГДОО «Мир без конфронтации»  </a:t>
              </a:r>
            </a:p>
            <a:p>
              <a:pPr algn="ctr" eaLnBrk="0" hangingPunct="0">
                <a:defRPr/>
              </a:pPr>
              <a:r>
                <a:rPr lang="ru-RU" sz="2800">
                  <a:solidFill>
                    <a:srgbClr val="000000"/>
                  </a:solidFill>
                  <a:latin typeface="Monotype Corsiva" pitchFamily="66" charset="0"/>
                  <a:cs typeface="Times New Roman" pitchFamily="18" charset="0"/>
                </a:rPr>
                <a:t>Проект «Ярмарка возможностей»</a:t>
              </a:r>
              <a:endParaRPr lang="ru-RU" sz="280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pic>
          <p:nvPicPr>
            <p:cNvPr id="6" name="Picture 5" descr="D:\!Рабочие документы\!ГРАНТ  ЯРМАРКА возможностей\логотип МБК.jpg"/>
            <p:cNvPicPr>
              <a:picLocks noChangeAspect="1" noChangeArrowheads="1"/>
            </p:cNvPicPr>
            <p:nvPr/>
          </p:nvPicPr>
          <p:blipFill>
            <a:blip r:embed="rId2" cstate="print"/>
            <a:srcRect l="5700" t="3333" r="60423" b="34444"/>
            <a:stretch>
              <a:fillRect/>
            </a:stretch>
          </p:blipFill>
          <p:spPr bwMode="auto">
            <a:xfrm>
              <a:off x="533400" y="5709137"/>
              <a:ext cx="1066800" cy="11488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" name="Прямоугольник 7"/>
          <p:cNvSpPr/>
          <p:nvPr/>
        </p:nvSpPr>
        <p:spPr>
          <a:xfrm>
            <a:off x="914400" y="381000"/>
            <a:ext cx="7543800" cy="504753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Социальный эффект  проекта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:</a:t>
            </a:r>
          </a:p>
          <a:p>
            <a:pPr algn="ctr" eaLnBrk="0" hangingPunct="0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Для воспитанников детских домов: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  <a:ea typeface="+mj-ea"/>
              <a:cs typeface="+mj-cs"/>
            </a:endParaRPr>
          </a:p>
          <a:p>
            <a:pPr marL="285750" indent="-285750" algn="just" eaLnBrk="0" hangingPunct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образовательного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уровня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области профессий;</a:t>
            </a:r>
            <a:endParaRPr lang="ru-RU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0" hangingPunct="0">
              <a:buFont typeface="Arial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коммуникативных </a:t>
            </a: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навыков и творческих способностей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0" hangingPunct="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уровня профессионального самоопределения;</a:t>
            </a:r>
          </a:p>
          <a:p>
            <a:pPr marL="285750" indent="-285750" algn="just" eaLnBrk="0" hangingPunct="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адаптация детей;</a:t>
            </a:r>
          </a:p>
          <a:p>
            <a:pPr marL="285750" indent="-285750" algn="just" eaLnBrk="0" hangingPunct="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Знакомство ребят из разных детских домов, способствование развитию дружелюбной атмосферы между ними;</a:t>
            </a:r>
          </a:p>
          <a:p>
            <a:pPr marL="285750" indent="-285750" algn="just" eaLnBrk="0" hangingPunct="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поддержка.</a:t>
            </a:r>
          </a:p>
          <a:p>
            <a:pPr algn="ctr" eaLnBrk="0" hangingPunct="0"/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algn="ctr" eaLnBrk="0" hangingPunct="0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Для организаторов, волонтеров проекта: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организаторских способностей, профессиональных навыков в области психологии и педагогики;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Знакомство с администрацией детских домов для дальнейшего сотрудничества;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связи с знакомством с администрацией детских домов – возможность подбора кадров, отвечающих специфике детского дома;</a:t>
            </a:r>
          </a:p>
        </p:txBody>
      </p:sp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0" y="5708650"/>
            <a:ext cx="9144000" cy="1149350"/>
            <a:chOff x="0" y="5709137"/>
            <a:chExt cx="9144000" cy="114886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5791652"/>
              <a:ext cx="9144000" cy="106634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r>
                <a:rPr lang="ru-RU" sz="2800">
                  <a:solidFill>
                    <a:schemeClr val="tx1"/>
                  </a:solidFill>
                  <a:latin typeface="Monotype Corsiva" pitchFamily="66" charset="0"/>
                  <a:cs typeface="Times New Roman" pitchFamily="18" charset="0"/>
                </a:rPr>
                <a:t>КГДОО «Мир без конфронтации»  </a:t>
              </a:r>
            </a:p>
            <a:p>
              <a:pPr algn="ctr" eaLnBrk="0" hangingPunct="0">
                <a:defRPr/>
              </a:pPr>
              <a:r>
                <a:rPr lang="ru-RU" sz="2800">
                  <a:solidFill>
                    <a:srgbClr val="000000"/>
                  </a:solidFill>
                  <a:latin typeface="Monotype Corsiva" pitchFamily="66" charset="0"/>
                  <a:cs typeface="Times New Roman" pitchFamily="18" charset="0"/>
                </a:rPr>
                <a:t>Проект «Ярмарка возможностей»</a:t>
              </a:r>
              <a:endParaRPr lang="ru-RU" sz="280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pic>
          <p:nvPicPr>
            <p:cNvPr id="6" name="Picture 5" descr="D:\!Рабочие документы\!ГРАНТ  ЯРМАРКА возможностей\логотип МБК.jpg"/>
            <p:cNvPicPr>
              <a:picLocks noChangeAspect="1" noChangeArrowheads="1"/>
            </p:cNvPicPr>
            <p:nvPr/>
          </p:nvPicPr>
          <p:blipFill>
            <a:blip r:embed="rId2" cstate="print"/>
            <a:srcRect l="5700" t="3333" r="60423" b="34444"/>
            <a:stretch>
              <a:fillRect/>
            </a:stretch>
          </p:blipFill>
          <p:spPr bwMode="auto">
            <a:xfrm>
              <a:off x="533400" y="5709137"/>
              <a:ext cx="1066800" cy="11488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Прямоугольник 8"/>
          <p:cNvSpPr/>
          <p:nvPr/>
        </p:nvSpPr>
        <p:spPr>
          <a:xfrm>
            <a:off x="533400" y="381000"/>
            <a:ext cx="8077200" cy="52322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Перспективы развития проекта: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считаем, что такие формы работы с детьми как экскурсии и мастер-классы являются наиболее продуктивными формами работы с воспитанниками детских домов. В связи с этим, планируется написание методического пособия, которое будет включать в себя: опыт реализации и результаты проекта, а также практические рекомендации по проведению подобных мероприятий. Далее планируется проведение данных форм работы в регионах Красноярского края.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организации постоянно действующей инициативной группы волонтеров необходимо создание клуба, в котором должна происходить проба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тьюторского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(вожатского) мастерства не только для волонтеров, но и для воспитанников детских домов, кому интересна сфера педагогики. Мы предполагаем, что такая кооперация ближайшего взрослого и ребенка дает положительные результаты в плане профессионального самоопределения. Планируется, что у клуба будет еще одна функция – организация встреч профессионалов в определенной области с воспитанниками детских домов.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745678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Группа 2"/>
          <p:cNvGrpSpPr>
            <a:grpSpLocks/>
          </p:cNvGrpSpPr>
          <p:nvPr/>
        </p:nvGrpSpPr>
        <p:grpSpPr bwMode="auto">
          <a:xfrm>
            <a:off x="0" y="5708650"/>
            <a:ext cx="9144000" cy="1149350"/>
            <a:chOff x="0" y="5709137"/>
            <a:chExt cx="9144000" cy="1148863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5791652"/>
              <a:ext cx="9144000" cy="106634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r>
                <a:rPr lang="ru-RU" sz="2800">
                  <a:solidFill>
                    <a:schemeClr val="tx1"/>
                  </a:solidFill>
                  <a:latin typeface="Monotype Corsiva" pitchFamily="66" charset="0"/>
                  <a:cs typeface="Times New Roman" pitchFamily="18" charset="0"/>
                </a:rPr>
                <a:t>КГДОО «Мир без конфронтации»  </a:t>
              </a:r>
            </a:p>
            <a:p>
              <a:pPr algn="ctr" eaLnBrk="0" hangingPunct="0">
                <a:defRPr/>
              </a:pPr>
              <a:r>
                <a:rPr lang="ru-RU" sz="2800">
                  <a:solidFill>
                    <a:srgbClr val="000000"/>
                  </a:solidFill>
                  <a:latin typeface="Monotype Corsiva" pitchFamily="66" charset="0"/>
                  <a:cs typeface="Times New Roman" pitchFamily="18" charset="0"/>
                </a:rPr>
                <a:t>Проект «Ярмарка возможностей»</a:t>
              </a:r>
              <a:endParaRPr lang="ru-RU" sz="280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pic>
          <p:nvPicPr>
            <p:cNvPr id="5" name="Picture 5" descr="D:\!Рабочие документы\!ГРАНТ  ЯРМАРКА возможностей\логотип МБК.jpg"/>
            <p:cNvPicPr>
              <a:picLocks noChangeAspect="1" noChangeArrowheads="1"/>
            </p:cNvPicPr>
            <p:nvPr/>
          </p:nvPicPr>
          <p:blipFill>
            <a:blip r:embed="rId2" cstate="print"/>
            <a:srcRect l="5700" t="3333" r="60423" b="34444"/>
            <a:stretch>
              <a:fillRect/>
            </a:stretch>
          </p:blipFill>
          <p:spPr bwMode="auto">
            <a:xfrm>
              <a:off x="533400" y="5709137"/>
              <a:ext cx="1066800" cy="11488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" name="Прямоугольник 5"/>
          <p:cNvSpPr/>
          <p:nvPr/>
        </p:nvSpPr>
        <p:spPr>
          <a:xfrm>
            <a:off x="-304800" y="381000"/>
            <a:ext cx="94488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Благодарим наших партнеров: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457200" y="1066800"/>
          <a:ext cx="82296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4800600"/>
            <a:ext cx="81534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Вклад партнеров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проекта: совместная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разработка с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волонтерами экскурсий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предприятия,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подготовка подарочной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продукции (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блокноты,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ручки 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.).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Группа 3"/>
          <p:cNvGrpSpPr>
            <a:grpSpLocks/>
          </p:cNvGrpSpPr>
          <p:nvPr/>
        </p:nvGrpSpPr>
        <p:grpSpPr bwMode="auto">
          <a:xfrm>
            <a:off x="0" y="5708650"/>
            <a:ext cx="9144000" cy="1149350"/>
            <a:chOff x="0" y="5709137"/>
            <a:chExt cx="9144000" cy="114886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5791652"/>
              <a:ext cx="9144000" cy="106634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r>
                <a:rPr lang="ru-RU" sz="2800">
                  <a:solidFill>
                    <a:schemeClr val="tx1"/>
                  </a:solidFill>
                  <a:latin typeface="Monotype Corsiva" pitchFamily="66" charset="0"/>
                  <a:cs typeface="Times New Roman" pitchFamily="18" charset="0"/>
                </a:rPr>
                <a:t>КГДОО «Мир без конфронтации»  </a:t>
              </a:r>
            </a:p>
            <a:p>
              <a:pPr algn="ctr" eaLnBrk="0" hangingPunct="0">
                <a:defRPr/>
              </a:pPr>
              <a:r>
                <a:rPr lang="ru-RU" sz="2800">
                  <a:solidFill>
                    <a:srgbClr val="000000"/>
                  </a:solidFill>
                  <a:latin typeface="Monotype Corsiva" pitchFamily="66" charset="0"/>
                  <a:cs typeface="Times New Roman" pitchFamily="18" charset="0"/>
                </a:rPr>
                <a:t>Проект «Ярмарка возможностей»</a:t>
              </a:r>
              <a:endParaRPr lang="ru-RU" sz="280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pic>
          <p:nvPicPr>
            <p:cNvPr id="6" name="Picture 5" descr="D:\!Рабочие документы\!ГРАНТ  ЯРМАРКА возможностей\логотип МБК.jpg"/>
            <p:cNvPicPr>
              <a:picLocks noChangeAspect="1" noChangeArrowheads="1"/>
            </p:cNvPicPr>
            <p:nvPr/>
          </p:nvPicPr>
          <p:blipFill>
            <a:blip r:embed="rId2" cstate="print"/>
            <a:srcRect l="5700" t="3333" r="60423" b="34444"/>
            <a:stretch>
              <a:fillRect/>
            </a:stretch>
          </p:blipFill>
          <p:spPr bwMode="auto">
            <a:xfrm>
              <a:off x="533400" y="5709137"/>
              <a:ext cx="1066800" cy="11488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7" name="Прямоугольник 6"/>
          <p:cNvSpPr/>
          <p:nvPr/>
        </p:nvSpPr>
        <p:spPr>
          <a:xfrm rot="20414032">
            <a:off x="1099876" y="2568494"/>
            <a:ext cx="692207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До новых встреч!</a:t>
            </a:r>
          </a:p>
        </p:txBody>
      </p:sp>
    </p:spTree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0" y="5708650"/>
            <a:ext cx="9144000" cy="1149350"/>
            <a:chOff x="0" y="5709137"/>
            <a:chExt cx="9144000" cy="114886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791652"/>
              <a:ext cx="9144000" cy="106634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r>
                <a:rPr lang="ru-RU" sz="2800">
                  <a:solidFill>
                    <a:schemeClr val="tx1"/>
                  </a:solidFill>
                  <a:latin typeface="Monotype Corsiva" pitchFamily="66" charset="0"/>
                  <a:cs typeface="Times New Roman" pitchFamily="18" charset="0"/>
                </a:rPr>
                <a:t>КГДОО «Мир без конфронтации»  </a:t>
              </a:r>
            </a:p>
            <a:p>
              <a:pPr algn="ctr" eaLnBrk="0" hangingPunct="0">
                <a:defRPr/>
              </a:pPr>
              <a:r>
                <a:rPr lang="ru-RU" sz="2800">
                  <a:solidFill>
                    <a:srgbClr val="000000"/>
                  </a:solidFill>
                  <a:latin typeface="Monotype Corsiva" pitchFamily="66" charset="0"/>
                  <a:cs typeface="Times New Roman" pitchFamily="18" charset="0"/>
                </a:rPr>
                <a:t>Проект «Ярмарка возможностей»</a:t>
              </a:r>
              <a:endParaRPr lang="ru-RU" sz="280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pic>
          <p:nvPicPr>
            <p:cNvPr id="4" name="Picture 5" descr="D:\!Рабочие документы\!ГРАНТ  ЯРМАРКА возможностей\логотип МБК.jpg"/>
            <p:cNvPicPr>
              <a:picLocks noChangeAspect="1" noChangeArrowheads="1"/>
            </p:cNvPicPr>
            <p:nvPr/>
          </p:nvPicPr>
          <p:blipFill>
            <a:blip r:embed="rId2" cstate="print"/>
            <a:srcRect l="5700" t="3333" r="60423" b="34444"/>
            <a:stretch>
              <a:fillRect/>
            </a:stretch>
          </p:blipFill>
          <p:spPr bwMode="auto">
            <a:xfrm>
              <a:off x="533400" y="5709137"/>
              <a:ext cx="1066800" cy="11488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3" name="TextBox 12"/>
          <p:cNvSpPr txBox="1"/>
          <p:nvPr/>
        </p:nvSpPr>
        <p:spPr>
          <a:xfrm>
            <a:off x="3657600" y="3448842"/>
            <a:ext cx="525780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ребят из детских домов были проведены экскурсии на предприятия г. Красноярска и мастер-классы, в которых дети попробовали себя в различных видах деятельности. При помощи экскурсий ребята познакомились с содержанием профессий, а мастер-классы способствовали развитию коммуникативных и творческих навыков.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762000"/>
            <a:ext cx="48006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ориентирован на социализацию воспитанников детских домов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посредством пробы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профессиональной деятельности.  Программа проекта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включает в себя экскурсионные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клубные формы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знакомства с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различными профессиями.</a:t>
            </a:r>
            <a:endParaRPr lang="ru-RU" dirty="0"/>
          </a:p>
        </p:txBody>
      </p:sp>
      <p:pic>
        <p:nvPicPr>
          <p:cNvPr id="15" name="Picture 3" descr="H:\Ярмарка возможностей, проект\Фотоподборка для презентации\13.09\DSC_2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27035">
            <a:off x="5405894" y="1045935"/>
            <a:ext cx="3464654" cy="2301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96906">
            <a:off x="141768" y="3042171"/>
            <a:ext cx="3503834" cy="2629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57200" y="228600"/>
            <a:ext cx="86868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Цели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и задачи проекта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715000" y="0"/>
            <a:ext cx="3429000" cy="1600200"/>
          </a:xfrm>
        </p:spPr>
        <p:txBody>
          <a:bodyPr/>
          <a:lstStyle/>
          <a:p>
            <a:pPr eaLnBrk="1" hangingPunct="1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Экскурсия в Молодежный центр</a:t>
            </a:r>
            <a:b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</a:b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 Октябрьского района</a:t>
            </a:r>
          </a:p>
        </p:txBody>
      </p:sp>
      <p:pic>
        <p:nvPicPr>
          <p:cNvPr id="3075" name="Picture 2" descr="H:\Ярмарка возможностей, проект\Фотоподборка для презентации\13.09\DSC_27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0"/>
            <a:ext cx="4244427" cy="2819399"/>
          </a:xfrm>
          <a:effectLst>
            <a:softEdge rad="112500"/>
          </a:effectLst>
        </p:spPr>
      </p:pic>
      <p:grpSp>
        <p:nvGrpSpPr>
          <p:cNvPr id="3076" name="Группа 6"/>
          <p:cNvGrpSpPr>
            <a:grpSpLocks/>
          </p:cNvGrpSpPr>
          <p:nvPr/>
        </p:nvGrpSpPr>
        <p:grpSpPr bwMode="auto">
          <a:xfrm>
            <a:off x="0" y="5708650"/>
            <a:ext cx="9144000" cy="1149350"/>
            <a:chOff x="0" y="5709137"/>
            <a:chExt cx="9144000" cy="114886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791652"/>
              <a:ext cx="9144000" cy="106634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r>
                <a:rPr lang="ru-RU" sz="2800">
                  <a:solidFill>
                    <a:schemeClr val="tx1"/>
                  </a:solidFill>
                  <a:latin typeface="Monotype Corsiva" pitchFamily="66" charset="0"/>
                  <a:cs typeface="Times New Roman" pitchFamily="18" charset="0"/>
                </a:rPr>
                <a:t>КГДОО «Мир без конфронтации»  </a:t>
              </a:r>
            </a:p>
            <a:p>
              <a:pPr algn="ctr" eaLnBrk="0" hangingPunct="0">
                <a:defRPr/>
              </a:pPr>
              <a:r>
                <a:rPr lang="ru-RU" sz="2800">
                  <a:solidFill>
                    <a:srgbClr val="000000"/>
                  </a:solidFill>
                  <a:latin typeface="Monotype Corsiva" pitchFamily="66" charset="0"/>
                  <a:cs typeface="Times New Roman" pitchFamily="18" charset="0"/>
                </a:rPr>
                <a:t>Проект «Ярмарка возможностей»</a:t>
              </a:r>
              <a:endParaRPr lang="ru-RU" sz="280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pic>
          <p:nvPicPr>
            <p:cNvPr id="4" name="Picture 5" descr="D:\!Рабочие документы\!ГРАНТ  ЯРМАРКА возможностей\логотип МБК.jpg"/>
            <p:cNvPicPr>
              <a:picLocks noChangeAspect="1" noChangeArrowheads="1"/>
            </p:cNvPicPr>
            <p:nvPr/>
          </p:nvPicPr>
          <p:blipFill>
            <a:blip r:embed="rId3" cstate="print"/>
            <a:srcRect l="5700" t="3333" r="60423" b="34444"/>
            <a:stretch>
              <a:fillRect/>
            </a:stretch>
          </p:blipFill>
          <p:spPr bwMode="auto">
            <a:xfrm>
              <a:off x="533400" y="5709137"/>
              <a:ext cx="1066800" cy="11488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9" name="Picture 8" descr="H:\Ярмарка возможностей, проект\Фотоподборка для презентации\13.09\DSC_28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133600"/>
            <a:ext cx="3851393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H:\Ярмарка возможностей, проект\Фотоподборка для презентации\13.09\DSC_28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819400"/>
            <a:ext cx="4221163" cy="280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352800" cy="1554163"/>
          </a:xfrm>
        </p:spPr>
        <p:txBody>
          <a:bodyPr/>
          <a:lstStyle/>
          <a:p>
            <a:pPr eaLnBrk="1" hangingPunct="1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Экскурсия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в Институт педагогики, психологии и социологии СФУ</a:t>
            </a: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147" name="Picture 2" descr="H:\Ярмарка возможностей, проект\Фотоподборка для презентации\13.09\DSC_3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28600"/>
            <a:ext cx="4129713" cy="2743200"/>
          </a:xfrm>
          <a:effectLst>
            <a:softEdge rad="112500"/>
          </a:effectLst>
        </p:spPr>
      </p:pic>
      <p:grpSp>
        <p:nvGrpSpPr>
          <p:cNvPr id="6148" name="Группа 3"/>
          <p:cNvGrpSpPr>
            <a:grpSpLocks/>
          </p:cNvGrpSpPr>
          <p:nvPr/>
        </p:nvGrpSpPr>
        <p:grpSpPr bwMode="auto">
          <a:xfrm>
            <a:off x="0" y="5708650"/>
            <a:ext cx="9144000" cy="1149350"/>
            <a:chOff x="0" y="5709137"/>
            <a:chExt cx="9144000" cy="114886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5791652"/>
              <a:ext cx="9144000" cy="106634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r>
                <a:rPr lang="ru-RU" sz="2800">
                  <a:solidFill>
                    <a:schemeClr val="tx1"/>
                  </a:solidFill>
                  <a:latin typeface="Monotype Corsiva" pitchFamily="66" charset="0"/>
                  <a:cs typeface="Times New Roman" pitchFamily="18" charset="0"/>
                </a:rPr>
                <a:t>КГДОО «Мир без конфронтации»  </a:t>
              </a:r>
            </a:p>
            <a:p>
              <a:pPr algn="ctr" eaLnBrk="0" hangingPunct="0">
                <a:defRPr/>
              </a:pPr>
              <a:r>
                <a:rPr lang="ru-RU" sz="2800">
                  <a:solidFill>
                    <a:srgbClr val="000000"/>
                  </a:solidFill>
                  <a:latin typeface="Monotype Corsiva" pitchFamily="66" charset="0"/>
                  <a:cs typeface="Times New Roman" pitchFamily="18" charset="0"/>
                </a:rPr>
                <a:t>Проект «Ярмарка возможностей»</a:t>
              </a:r>
              <a:endParaRPr lang="ru-RU" sz="280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pic>
          <p:nvPicPr>
            <p:cNvPr id="6" name="Picture 5" descr="D:\!Рабочие документы\!ГРАНТ  ЯРМАРКА возможностей\логотип МБК.jpg"/>
            <p:cNvPicPr>
              <a:picLocks noChangeAspect="1" noChangeArrowheads="1"/>
            </p:cNvPicPr>
            <p:nvPr/>
          </p:nvPicPr>
          <p:blipFill>
            <a:blip r:embed="rId3" cstate="print"/>
            <a:srcRect l="5700" t="3333" r="60423" b="34444"/>
            <a:stretch>
              <a:fillRect/>
            </a:stretch>
          </p:blipFill>
          <p:spPr bwMode="auto">
            <a:xfrm>
              <a:off x="533400" y="5709137"/>
              <a:ext cx="1066800" cy="11488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8" name="Picture 4" descr="H:\Ярмарка возможностей, проект\Фотоподборка для презентации\13.09\DSC_29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124200"/>
            <a:ext cx="3962400" cy="2631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F:\ФОТО\2011  13-15-20 сентября  ЭКСКУРСИИ яРАРКАК ВОЗМОЖНОСТЕЙ\фотоотчет по Экскурсии 13 сентября 2011\13.09 березовский в иппр\DSC033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28318">
            <a:off x="269055" y="1292761"/>
            <a:ext cx="4876295" cy="3657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334000" y="0"/>
            <a:ext cx="3810000" cy="838200"/>
          </a:xfrm>
        </p:spPr>
        <p:txBody>
          <a:bodyPr/>
          <a:lstStyle/>
          <a:p>
            <a:pPr eaLnBrk="1" hangingPunct="1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Экскурсия на радиостудию </a:t>
            </a:r>
            <a:b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</a:b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«Дорожное радио»</a:t>
            </a:r>
          </a:p>
        </p:txBody>
      </p:sp>
      <p:pic>
        <p:nvPicPr>
          <p:cNvPr id="9219" name="Picture 2" descr="H:\Ярмарка возможностей, проект\Фотоподборка для презентации\15.09\DSC_04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304800"/>
            <a:ext cx="3140157" cy="4267200"/>
          </a:xfrm>
          <a:effectLst>
            <a:softEdge rad="112500"/>
          </a:effectLst>
        </p:spPr>
      </p:pic>
      <p:grpSp>
        <p:nvGrpSpPr>
          <p:cNvPr id="8196" name="Группа 3"/>
          <p:cNvGrpSpPr>
            <a:grpSpLocks/>
          </p:cNvGrpSpPr>
          <p:nvPr/>
        </p:nvGrpSpPr>
        <p:grpSpPr bwMode="auto">
          <a:xfrm>
            <a:off x="0" y="5708650"/>
            <a:ext cx="9144000" cy="1149350"/>
            <a:chOff x="0" y="5709137"/>
            <a:chExt cx="9144000" cy="114886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5791652"/>
              <a:ext cx="9144000" cy="106634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r>
                <a:rPr lang="ru-RU" sz="2800">
                  <a:solidFill>
                    <a:schemeClr val="tx1"/>
                  </a:solidFill>
                  <a:latin typeface="Monotype Corsiva" pitchFamily="66" charset="0"/>
                  <a:cs typeface="Times New Roman" pitchFamily="18" charset="0"/>
                </a:rPr>
                <a:t>КГДОО «Мир без конфронтации»  </a:t>
              </a:r>
            </a:p>
            <a:p>
              <a:pPr algn="ctr" eaLnBrk="0" hangingPunct="0">
                <a:defRPr/>
              </a:pPr>
              <a:r>
                <a:rPr lang="ru-RU" sz="2800">
                  <a:solidFill>
                    <a:srgbClr val="000000"/>
                  </a:solidFill>
                  <a:latin typeface="Monotype Corsiva" pitchFamily="66" charset="0"/>
                  <a:cs typeface="Times New Roman" pitchFamily="18" charset="0"/>
                </a:rPr>
                <a:t>Проект «Ярмарка возможностей»</a:t>
              </a:r>
              <a:endParaRPr lang="ru-RU" sz="280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pic>
          <p:nvPicPr>
            <p:cNvPr id="6" name="Picture 5" descr="D:\!Рабочие документы\!ГРАНТ  ЯРМАРКА возможностей\логотип МБК.jpg"/>
            <p:cNvPicPr>
              <a:picLocks noChangeAspect="1" noChangeArrowheads="1"/>
            </p:cNvPicPr>
            <p:nvPr/>
          </p:nvPicPr>
          <p:blipFill>
            <a:blip r:embed="rId3" cstate="print"/>
            <a:srcRect l="5700" t="3333" r="60423" b="34444"/>
            <a:stretch>
              <a:fillRect/>
            </a:stretch>
          </p:blipFill>
          <p:spPr bwMode="auto">
            <a:xfrm>
              <a:off x="533400" y="5709137"/>
              <a:ext cx="1066800" cy="11488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9221" name="Picture 5" descr="F:\ФОТО\2011  13-15-20 сентября  ЭКСКУРСИИ яРАРКАК ВОЗМОЖНОСТЕЙ\15е полный отчет\DSC_02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143000"/>
            <a:ext cx="3044825" cy="458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:\Ярмарка возможностей, проект\Фотоподборка для презентации\15.09\DSC_02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752600"/>
            <a:ext cx="27325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2971800" cy="1524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Экскурсия в детский центр «УМКА»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2291" name="Picture 3" descr="H:\Ярмарка возможностей, проект\Фотоподборка для презентации\15.09\SDC103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432591">
            <a:off x="3581400" y="304800"/>
            <a:ext cx="5227638" cy="3920041"/>
          </a:xfrm>
          <a:effectLst>
            <a:softEdge rad="112500"/>
          </a:effectLst>
        </p:spPr>
      </p:pic>
      <p:grpSp>
        <p:nvGrpSpPr>
          <p:cNvPr id="11268" name="Группа 3"/>
          <p:cNvGrpSpPr>
            <a:grpSpLocks/>
          </p:cNvGrpSpPr>
          <p:nvPr/>
        </p:nvGrpSpPr>
        <p:grpSpPr bwMode="auto">
          <a:xfrm>
            <a:off x="0" y="5708650"/>
            <a:ext cx="9144000" cy="1149350"/>
            <a:chOff x="0" y="5709137"/>
            <a:chExt cx="9144000" cy="114886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5791652"/>
              <a:ext cx="9144000" cy="106634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r>
                <a:rPr lang="ru-RU" sz="2800">
                  <a:solidFill>
                    <a:schemeClr val="tx1"/>
                  </a:solidFill>
                  <a:latin typeface="Monotype Corsiva" pitchFamily="66" charset="0"/>
                  <a:cs typeface="Times New Roman" pitchFamily="18" charset="0"/>
                </a:rPr>
                <a:t>КГДОО «Мир без конфронтации»  </a:t>
              </a:r>
            </a:p>
            <a:p>
              <a:pPr algn="ctr" eaLnBrk="0" hangingPunct="0">
                <a:defRPr/>
              </a:pPr>
              <a:r>
                <a:rPr lang="ru-RU" sz="2800">
                  <a:solidFill>
                    <a:srgbClr val="000000"/>
                  </a:solidFill>
                  <a:latin typeface="Monotype Corsiva" pitchFamily="66" charset="0"/>
                  <a:cs typeface="Times New Roman" pitchFamily="18" charset="0"/>
                </a:rPr>
                <a:t>Проект «Ярмарка возможностей»</a:t>
              </a:r>
              <a:endParaRPr lang="ru-RU" sz="280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pic>
          <p:nvPicPr>
            <p:cNvPr id="6" name="Picture 5" descr="D:\!Рабочие документы\!ГРАНТ  ЯРМАРКА возможностей\логотип МБК.jpg"/>
            <p:cNvPicPr>
              <a:picLocks noChangeAspect="1" noChangeArrowheads="1"/>
            </p:cNvPicPr>
            <p:nvPr/>
          </p:nvPicPr>
          <p:blipFill>
            <a:blip r:embed="rId3" cstate="print"/>
            <a:srcRect l="5700" t="3333" r="60423" b="34444"/>
            <a:stretch>
              <a:fillRect/>
            </a:stretch>
          </p:blipFill>
          <p:spPr bwMode="auto">
            <a:xfrm>
              <a:off x="533400" y="5709137"/>
              <a:ext cx="1066800" cy="11488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7" name="Picture 3" descr="H:\Ярмарка возможностей, проект\Фотоподборка для презентации\15.09\DSC034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46022">
            <a:off x="494918" y="1961001"/>
            <a:ext cx="4823753" cy="3617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H:\Ярмарка возможностей, проект\Фотоподборка для презентации\15.09\DSC034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79349">
            <a:off x="4313277" y="2838237"/>
            <a:ext cx="3619479" cy="2714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 descr="H:\Ярмарка возможностей, проект\Фотоподборка для презентации\20.09\SDC103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2057400"/>
            <a:ext cx="4266492" cy="3200400"/>
          </a:xfrm>
          <a:effectLst>
            <a:softEdge rad="112500"/>
          </a:effectLst>
        </p:spPr>
      </p:pic>
      <p:pic>
        <p:nvPicPr>
          <p:cNvPr id="15364" name="Picture 3" descr="H:\Ярмарка возможностей, проект\Фотоподборка для презентации\20.09\SDC10371.JPG"/>
          <p:cNvPicPr>
            <a:picLocks noChangeAspect="1" noChangeArrowheads="1"/>
          </p:cNvPicPr>
          <p:nvPr/>
        </p:nvPicPr>
        <p:blipFill>
          <a:blip r:embed="rId3" cstate="print"/>
          <a:srcRect l="12069" b="3448"/>
          <a:stretch>
            <a:fillRect/>
          </a:stretch>
        </p:blipFill>
        <p:spPr bwMode="auto">
          <a:xfrm>
            <a:off x="4648200" y="1981200"/>
            <a:ext cx="4038600" cy="3325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341" name="Группа 5"/>
          <p:cNvGrpSpPr>
            <a:grpSpLocks/>
          </p:cNvGrpSpPr>
          <p:nvPr/>
        </p:nvGrpSpPr>
        <p:grpSpPr bwMode="auto">
          <a:xfrm>
            <a:off x="0" y="5708650"/>
            <a:ext cx="9144000" cy="1149350"/>
            <a:chOff x="0" y="5709137"/>
            <a:chExt cx="9144000" cy="114886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5791652"/>
              <a:ext cx="9144000" cy="106634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r>
                <a:rPr lang="ru-RU" sz="2800">
                  <a:solidFill>
                    <a:schemeClr val="tx1"/>
                  </a:solidFill>
                  <a:latin typeface="Monotype Corsiva" pitchFamily="66" charset="0"/>
                  <a:cs typeface="Times New Roman" pitchFamily="18" charset="0"/>
                </a:rPr>
                <a:t>КГДОО «Мир без конфронтации»  </a:t>
              </a:r>
            </a:p>
            <a:p>
              <a:pPr algn="ctr" eaLnBrk="0" hangingPunct="0">
                <a:defRPr/>
              </a:pPr>
              <a:r>
                <a:rPr lang="ru-RU" sz="2800">
                  <a:solidFill>
                    <a:srgbClr val="000000"/>
                  </a:solidFill>
                  <a:latin typeface="Monotype Corsiva" pitchFamily="66" charset="0"/>
                  <a:cs typeface="Times New Roman" pitchFamily="18" charset="0"/>
                </a:rPr>
                <a:t>Проект «Ярмарка возможностей»</a:t>
              </a:r>
              <a:endParaRPr lang="ru-RU" sz="280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pic>
          <p:nvPicPr>
            <p:cNvPr id="8" name="Picture 5" descr="D:\!Рабочие документы\!ГРАНТ  ЯРМАРКА возможностей\логотип МБК.jpg"/>
            <p:cNvPicPr>
              <a:picLocks noChangeAspect="1" noChangeArrowheads="1"/>
            </p:cNvPicPr>
            <p:nvPr/>
          </p:nvPicPr>
          <p:blipFill>
            <a:blip r:embed="rId4" cstate="print"/>
            <a:srcRect l="5700" t="3333" r="60423" b="34444"/>
            <a:stretch>
              <a:fillRect/>
            </a:stretch>
          </p:blipFill>
          <p:spPr bwMode="auto">
            <a:xfrm>
              <a:off x="533400" y="5709137"/>
              <a:ext cx="1066800" cy="11488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5367" name="Picture 7" descr="F:\ФОТО\2011  13-15-20 сентября  ЭКСКУРСИИ яРАРКАК ВОЗМОЖНОСТЕЙ\Фотоотчет от Саши Гроо 20.09.11\МС сейсми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04206">
            <a:off x="1419025" y="800917"/>
            <a:ext cx="7045802" cy="4697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-457200" y="0"/>
            <a:ext cx="48768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Экскурсия в институт </a:t>
            </a: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РН-Красноярск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НИПИнефть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«Роснефть»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429000" y="0"/>
            <a:ext cx="6019800" cy="8382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Мастер-классы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grpSp>
        <p:nvGrpSpPr>
          <p:cNvPr id="17412" name="Группа 3"/>
          <p:cNvGrpSpPr>
            <a:grpSpLocks/>
          </p:cNvGrpSpPr>
          <p:nvPr/>
        </p:nvGrpSpPr>
        <p:grpSpPr bwMode="auto">
          <a:xfrm>
            <a:off x="0" y="5708650"/>
            <a:ext cx="9144000" cy="1149350"/>
            <a:chOff x="0" y="5709137"/>
            <a:chExt cx="9144000" cy="114886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5791652"/>
              <a:ext cx="9144000" cy="106634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r>
                <a:rPr lang="ru-RU" sz="2800">
                  <a:solidFill>
                    <a:schemeClr val="tx1"/>
                  </a:solidFill>
                  <a:latin typeface="Monotype Corsiva" pitchFamily="66" charset="0"/>
                  <a:cs typeface="Times New Roman" pitchFamily="18" charset="0"/>
                </a:rPr>
                <a:t>КГДОО «Мир без конфронтации»  </a:t>
              </a:r>
            </a:p>
            <a:p>
              <a:pPr algn="ctr" eaLnBrk="0" hangingPunct="0">
                <a:defRPr/>
              </a:pPr>
              <a:r>
                <a:rPr lang="ru-RU" sz="2800">
                  <a:solidFill>
                    <a:srgbClr val="000000"/>
                  </a:solidFill>
                  <a:latin typeface="Monotype Corsiva" pitchFamily="66" charset="0"/>
                  <a:cs typeface="Times New Roman" pitchFamily="18" charset="0"/>
                </a:rPr>
                <a:t>Проект «Ярмарка возможностей»</a:t>
              </a:r>
              <a:endParaRPr lang="ru-RU" sz="280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pic>
          <p:nvPicPr>
            <p:cNvPr id="6" name="Picture 5" descr="D:\!Рабочие документы\!ГРАНТ  ЯРМАРКА возможностей\логотип МБК.jpg"/>
            <p:cNvPicPr>
              <a:picLocks noChangeAspect="1" noChangeArrowheads="1"/>
            </p:cNvPicPr>
            <p:nvPr/>
          </p:nvPicPr>
          <p:blipFill>
            <a:blip r:embed="rId2" cstate="print"/>
            <a:srcRect l="5700" t="3333" r="60423" b="34444"/>
            <a:stretch>
              <a:fillRect/>
            </a:stretch>
          </p:blipFill>
          <p:spPr bwMode="auto">
            <a:xfrm>
              <a:off x="533400" y="5709137"/>
              <a:ext cx="1066800" cy="11488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5054531" y="705570"/>
            <a:ext cx="3519780" cy="2641271"/>
            <a:chOff x="5054531" y="705570"/>
            <a:chExt cx="3519780" cy="264127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39720">
              <a:off x="5054531" y="705570"/>
              <a:ext cx="3519780" cy="264127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5410200" y="2819400"/>
              <a:ext cx="2895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</a:rPr>
                <a:t>Фотомастерская</a:t>
              </a:r>
              <a:r>
                <a:rPr lang="ru-RU" dirty="0" smtClean="0"/>
                <a:t> </a:t>
              </a:r>
              <a:endParaRPr lang="ru-RU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724400" y="3276600"/>
            <a:ext cx="3549145" cy="2663306"/>
            <a:chOff x="4626819" y="3287452"/>
            <a:chExt cx="3549145" cy="2663306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80350">
              <a:off x="4626819" y="3287452"/>
              <a:ext cx="3549145" cy="26633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TextBox 11"/>
            <p:cNvSpPr txBox="1"/>
            <p:nvPr/>
          </p:nvSpPr>
          <p:spPr>
            <a:xfrm rot="287909">
              <a:off x="4810184" y="5397100"/>
              <a:ext cx="3345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Музыкальная мастерская 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 rot="21322901">
            <a:off x="193049" y="327314"/>
            <a:ext cx="4591932" cy="2551396"/>
            <a:chOff x="140068" y="3014548"/>
            <a:chExt cx="4591932" cy="255139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1146661">
              <a:off x="140068" y="3014548"/>
              <a:ext cx="4286673" cy="24135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TextBox 14"/>
            <p:cNvSpPr txBox="1"/>
            <p:nvPr/>
          </p:nvSpPr>
          <p:spPr>
            <a:xfrm rot="21459771">
              <a:off x="769600" y="5165834"/>
              <a:ext cx="396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/>
                <a:t>Мастерская: «Вокруг света»</a:t>
              </a:r>
              <a:endParaRPr lang="ru-RU" sz="2000" dirty="0"/>
            </a:p>
          </p:txBody>
        </p:sp>
      </p:grpSp>
      <p:grpSp>
        <p:nvGrpSpPr>
          <p:cNvPr id="20" name="Группа 20"/>
          <p:cNvGrpSpPr>
            <a:grpSpLocks/>
          </p:cNvGrpSpPr>
          <p:nvPr/>
        </p:nvGrpSpPr>
        <p:grpSpPr bwMode="auto">
          <a:xfrm>
            <a:off x="304800" y="2844772"/>
            <a:ext cx="4161131" cy="2846952"/>
            <a:chOff x="1066714" y="2760787"/>
            <a:chExt cx="3757427" cy="2735541"/>
          </a:xfrm>
        </p:grpSpPr>
        <p:pic>
          <p:nvPicPr>
            <p:cNvPr id="21" name="Picture 19" descr="D:\!ГРАНТ  ЯРМАРКА возможностей\Мастерские  ОКТЯБРЬ\фото мастерских\мастерская Пономарев\DSCF3520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21384288">
              <a:off x="1066714" y="2760787"/>
              <a:ext cx="3378200" cy="25336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2" name="TextBox 19"/>
            <p:cNvSpPr txBox="1">
              <a:spLocks noChangeArrowheads="1"/>
            </p:cNvSpPr>
            <p:nvPr/>
          </p:nvSpPr>
          <p:spPr bwMode="auto">
            <a:xfrm rot="21398536">
              <a:off x="1755129" y="5111876"/>
              <a:ext cx="3069012" cy="384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dirty="0"/>
                <a:t>Мастерская «Туризм»</a:t>
              </a:r>
            </a:p>
          </p:txBody>
        </p:sp>
      </p:grpSp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0" y="5708650"/>
            <a:ext cx="9144000" cy="1149350"/>
            <a:chOff x="0" y="5709137"/>
            <a:chExt cx="9144000" cy="114886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791652"/>
              <a:ext cx="9144000" cy="106634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r>
                <a:rPr lang="ru-RU" sz="2800">
                  <a:solidFill>
                    <a:schemeClr val="tx1"/>
                  </a:solidFill>
                  <a:latin typeface="Monotype Corsiva" pitchFamily="66" charset="0"/>
                  <a:cs typeface="Times New Roman" pitchFamily="18" charset="0"/>
                </a:rPr>
                <a:t>КГДОО «Мир без конфронтации»  </a:t>
              </a:r>
            </a:p>
            <a:p>
              <a:pPr algn="ctr" eaLnBrk="0" hangingPunct="0">
                <a:defRPr/>
              </a:pPr>
              <a:r>
                <a:rPr lang="ru-RU" sz="2800">
                  <a:solidFill>
                    <a:srgbClr val="000000"/>
                  </a:solidFill>
                  <a:latin typeface="Monotype Corsiva" pitchFamily="66" charset="0"/>
                  <a:cs typeface="Times New Roman" pitchFamily="18" charset="0"/>
                </a:rPr>
                <a:t>Проект «Ярмарка возможностей»</a:t>
              </a:r>
              <a:endParaRPr lang="ru-RU" sz="280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pic>
          <p:nvPicPr>
            <p:cNvPr id="4" name="Picture 5" descr="D:\!Рабочие документы\!ГРАНТ  ЯРМАРКА возможностей\логотип МБК.jpg"/>
            <p:cNvPicPr>
              <a:picLocks noChangeAspect="1" noChangeArrowheads="1"/>
            </p:cNvPicPr>
            <p:nvPr/>
          </p:nvPicPr>
          <p:blipFill>
            <a:blip r:embed="rId3" cstate="print"/>
            <a:srcRect l="5700" t="3333" r="60423" b="34444"/>
            <a:stretch>
              <a:fillRect/>
            </a:stretch>
          </p:blipFill>
          <p:spPr bwMode="auto">
            <a:xfrm>
              <a:off x="533400" y="5709137"/>
              <a:ext cx="1066800" cy="11488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381000" y="1219200"/>
            <a:ext cx="8153400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i="1" dirty="0" smtClean="0"/>
              <a:t>Екатерина Титова (14 лет, воспитанница детского дома «Самоцветы») </a:t>
            </a:r>
            <a:r>
              <a:rPr lang="ru-RU" sz="1400" dirty="0" smtClean="0"/>
              <a:t>«Мне, экскурсии очень понравились, раньше мы никогда на такого рода мероприятия не выезжали. Больше всего мне запомнилась экскурсия в Молодежный центр октябрьского района и радиостанция «Дорожное радио». </a:t>
            </a: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447800" y="228600"/>
            <a:ext cx="62840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0" hangingPunct="0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Мнение участников проекта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200400"/>
            <a:ext cx="81534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i="1" dirty="0" smtClean="0"/>
              <a:t>Дарья </a:t>
            </a:r>
            <a:r>
              <a:rPr lang="ru-RU" sz="1400" i="1" dirty="0" err="1" smtClean="0"/>
              <a:t>Тетеревкова</a:t>
            </a:r>
            <a:r>
              <a:rPr lang="ru-RU" sz="1400" i="1" dirty="0" smtClean="0"/>
              <a:t> (волонтер, магистрант 2-го года обучения  Института педагогики, психологии и социологии СФУ</a:t>
            </a:r>
            <a:r>
              <a:rPr lang="ru-RU" sz="1400" dirty="0" smtClean="0"/>
              <a:t>): «Участие в такого рода проекте для меня является опытом педагогической деятельности. Сам проект на мой взгляд несет неотъемлемую пользу для социализации детей из детских домов».</a:t>
            </a:r>
            <a:endParaRPr lang="ru-RU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81000" y="4343400"/>
            <a:ext cx="8153400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i="1" dirty="0" smtClean="0"/>
              <a:t>Анастасия </a:t>
            </a:r>
            <a:r>
              <a:rPr lang="ru-RU" sz="1400" i="1" dirty="0" err="1" smtClean="0"/>
              <a:t>Гроо</a:t>
            </a:r>
            <a:r>
              <a:rPr lang="ru-RU" sz="1400" i="1" dirty="0" smtClean="0"/>
              <a:t> (коммерческий директор Радиостанции «Дорожное радио») </a:t>
            </a:r>
            <a:r>
              <a:rPr lang="ru-RU" sz="1400" dirty="0" smtClean="0"/>
              <a:t>«Наша радиостанция была рада принять участие в реализации  проекта. Мы попытались познакомить ребят с  работой нашей радиостанции. Ребята выступили в роли дикторов, встретились с ведущими радиопрограмм. Группа технической поддержки подготовила вместе с ребятами специальный звуковой трек, где дикторами и ведущими были юные журналисты».</a:t>
            </a:r>
            <a:endParaRPr lang="ru-RU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81000" y="2209800"/>
            <a:ext cx="8153400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i="1" dirty="0" smtClean="0"/>
              <a:t>Ирина Сальникова (15 лет, воспитанница детского дома «Иван да Марья») </a:t>
            </a:r>
            <a:r>
              <a:rPr lang="ru-RU" sz="1400" dirty="0" smtClean="0"/>
              <a:t>«Больше всего мне понравилась  экскурсия в детский центр УМКА» и конечно же праздничное мероприятие «Наши профессии».</a:t>
            </a:r>
          </a:p>
        </p:txBody>
      </p:sp>
    </p:spTree>
  </p:cSld>
  <p:clrMapOvr>
    <a:masterClrMapping/>
  </p:clrMapOvr>
  <p:transition advClick="0" advTm="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2810</TotalTime>
  <Words>753</Words>
  <Application>Microsoft Office PowerPoint</Application>
  <PresentationFormat>Экран (4:3)</PresentationFormat>
  <Paragraphs>89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Проект  «Ярмарка возможностей»</vt:lpstr>
      <vt:lpstr>Презентация PowerPoint</vt:lpstr>
      <vt:lpstr> Экскурсия в Молодежный центр  Октябрьского района</vt:lpstr>
      <vt:lpstr>Экскурсия в Институт педагогики, психологии и социологии СФУ</vt:lpstr>
      <vt:lpstr> Экскурсия на радиостудию  «Дорожное радио»</vt:lpstr>
      <vt:lpstr> Экскурсия в детский центр «УМКА»</vt:lpstr>
      <vt:lpstr>Презентация PowerPoint</vt:lpstr>
      <vt:lpstr>Мастер-классы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«Ярмарка возможностей»</dc:title>
  <dc:creator>zebda</dc:creator>
  <cp:lastModifiedBy>Сотрудник</cp:lastModifiedBy>
  <cp:revision>124</cp:revision>
  <dcterms:created xsi:type="dcterms:W3CDTF">2011-09-22T13:25:53Z</dcterms:created>
  <dcterms:modified xsi:type="dcterms:W3CDTF">2011-11-17T08:59:23Z</dcterms:modified>
</cp:coreProperties>
</file>